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67" r:id="rId4"/>
    <p:sldId id="266" r:id="rId5"/>
    <p:sldId id="264" r:id="rId6"/>
    <p:sldId id="261" r:id="rId7"/>
    <p:sldId id="265" r:id="rId8"/>
    <p:sldId id="260" r:id="rId9"/>
    <p:sldId id="263" r:id="rId10"/>
    <p:sldId id="262" r:id="rId11"/>
    <p:sldId id="268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10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BD031-2054-304E-98C1-A0D62557030F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4EF4F-3B83-4442-ACC6-179741CD5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7F73-7258-E349-8531-41D2707CA9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9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9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8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1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0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7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1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6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2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6B8C0-CB59-A04D-9976-EE52FD4B7BCB}" type="datetimeFigureOut">
              <a:rPr lang="en-US" smtClean="0"/>
              <a:t>08/11/19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87D90-A08B-E04E-A07E-D699D442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3.jpeg"/><Relationship Id="rId5" Type="http://schemas.openxmlformats.org/officeDocument/2006/relationships/hyperlink" Target="http://uniprot.org" TargetMode="External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3.jpe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.jpe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3.jpeg"/><Relationship Id="rId5" Type="http://schemas.openxmlformats.org/officeDocument/2006/relationships/image" Target="../media/image11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.jpe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3.jpeg"/><Relationship Id="rId5" Type="http://schemas.openxmlformats.org/officeDocument/2006/relationships/image" Target="../media/image17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8.png"/><Relationship Id="rId5" Type="http://schemas.openxmlformats.org/officeDocument/2006/relationships/image" Target="../media/image3.jpe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3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ntranet.embl.de/communication_outreach/templates/logos/rgb_logo_20061.png"/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2"/>
          <a:stretch/>
        </p:blipFill>
        <p:spPr bwMode="auto">
          <a:xfrm>
            <a:off x="-8627" y="137125"/>
            <a:ext cx="4321833" cy="663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417337" y="5665071"/>
            <a:ext cx="229521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Predoc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 course 2019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November 11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th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 / 13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"/>
                <a:cs typeface="Lucida Grande"/>
              </a:rPr>
              <a:t>th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ucida Grande"/>
              <a:cs typeface="Lucida Grand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9249" y="1224131"/>
            <a:ext cx="73855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ucida Grande"/>
                <a:cs typeface="Lucida Grande"/>
              </a:rPr>
              <a:t>Short Linear Motifs in Pathogens</a:t>
            </a:r>
            <a:endParaRPr lang="en-US" sz="4000" dirty="0"/>
          </a:p>
        </p:txBody>
      </p:sp>
      <p:sp>
        <p:nvSpPr>
          <p:cNvPr id="12" name="Rectangle 11"/>
          <p:cNvSpPr/>
          <p:nvPr/>
        </p:nvSpPr>
        <p:spPr>
          <a:xfrm>
            <a:off x="879249" y="3412642"/>
            <a:ext cx="7385501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Lucida Grande"/>
                <a:cs typeface="Lucida Grande"/>
              </a:rPr>
              <a:t>Hugo Samano-Sanchez</a:t>
            </a:r>
          </a:p>
          <a:p>
            <a:pPr algn="ctr">
              <a:lnSpc>
                <a:spcPct val="130000"/>
              </a:lnSpc>
            </a:pPr>
            <a:endParaRPr lang="en-US" sz="700" b="1" dirty="0" smtClean="0">
              <a:solidFill>
                <a:schemeClr val="tx2">
                  <a:lumMod val="40000"/>
                  <a:lumOff val="60000"/>
                </a:schemeClr>
              </a:solidFill>
              <a:latin typeface="Lucida Grande"/>
              <a:cs typeface="Lucida Grande"/>
            </a:endParaRPr>
          </a:p>
          <a:p>
            <a:pPr algn="ctr">
              <a:lnSpc>
                <a:spcPct val="130000"/>
              </a:lnSpc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Lucida Grande"/>
                <a:cs typeface="Lucida Grande"/>
              </a:rPr>
              <a:t>Toby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Lucida Grande"/>
                <a:cs typeface="Lucida Grande"/>
              </a:rPr>
              <a:t>Gibson’s group</a:t>
            </a:r>
          </a:p>
        </p:txBody>
      </p:sp>
      <p:pic>
        <p:nvPicPr>
          <p:cNvPr id="9" name="Picture 8" descr="4c_logo_2006_mac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25" y="5288153"/>
            <a:ext cx="2147224" cy="9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70"/>
    </mc:Choice>
    <mc:Fallback xmlns="">
      <p:transition spd="slow" advTm="271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Practical 3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1622" y="1279035"/>
            <a:ext cx="6442789" cy="4339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Go to </a:t>
            </a:r>
            <a:r>
              <a:rPr lang="en-US" dirty="0" smtClean="0">
                <a:latin typeface="Arial"/>
                <a:cs typeface="Arial"/>
                <a:hlinkClick r:id="rId5"/>
              </a:rPr>
              <a:t>http://www.uniprot.org</a:t>
            </a:r>
            <a:endParaRPr lang="en-US" dirty="0" smtClean="0">
              <a:latin typeface="Arial"/>
              <a:cs typeface="Arial"/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Search for </a:t>
            </a:r>
            <a:r>
              <a:rPr lang="en-US" dirty="0" err="1" smtClean="0">
                <a:latin typeface="Andale Mono"/>
                <a:cs typeface="Andale Mono"/>
              </a:rPr>
              <a:t>Tir</a:t>
            </a:r>
            <a:r>
              <a:rPr lang="en-US" dirty="0" smtClean="0">
                <a:latin typeface="Arial"/>
                <a:cs typeface="Arial"/>
              </a:rPr>
              <a:t> protein from </a:t>
            </a:r>
            <a:r>
              <a:rPr lang="en-US" i="1" dirty="0" smtClean="0">
                <a:latin typeface="Andale Mono"/>
                <a:cs typeface="Andale Mono"/>
              </a:rPr>
              <a:t>Escherichia coli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Use: </a:t>
            </a:r>
            <a:r>
              <a:rPr lang="en-US" dirty="0" err="1" smtClean="0">
                <a:latin typeface="Courier New"/>
                <a:cs typeface="Courier New"/>
              </a:rPr>
              <a:t>name:tir</a:t>
            </a:r>
            <a:r>
              <a:rPr lang="en-US" dirty="0" smtClean="0">
                <a:latin typeface="Courier New"/>
                <a:cs typeface="Courier New"/>
              </a:rPr>
              <a:t> organism:"</a:t>
            </a:r>
            <a:r>
              <a:rPr lang="en-US" dirty="0" err="1" smtClean="0">
                <a:latin typeface="Courier New"/>
                <a:cs typeface="Courier New"/>
              </a:rPr>
              <a:t>escherichia</a:t>
            </a:r>
            <a:r>
              <a:rPr lang="en-US" dirty="0" smtClean="0">
                <a:latin typeface="Courier New"/>
                <a:cs typeface="Courier New"/>
              </a:rPr>
              <a:t> coli”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Remove identical sequences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Use: </a:t>
            </a:r>
            <a:r>
              <a:rPr lang="en-US" dirty="0" err="1" smtClean="0">
                <a:latin typeface="Arial"/>
                <a:cs typeface="Arial"/>
              </a:rPr>
              <a:t>UniRef</a:t>
            </a:r>
            <a:r>
              <a:rPr lang="en-US" dirty="0" smtClean="0">
                <a:latin typeface="Arial"/>
                <a:cs typeface="Arial"/>
              </a:rPr>
              <a:t> 100%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Download all sequences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Open the sequences in </a:t>
            </a:r>
            <a:r>
              <a:rPr lang="en-US" dirty="0" err="1" smtClean="0">
                <a:latin typeface="Arial"/>
                <a:cs typeface="Arial"/>
              </a:rPr>
              <a:t>JalView</a:t>
            </a:r>
            <a:endParaRPr lang="en-US" dirty="0" smtClean="0">
              <a:latin typeface="Arial"/>
              <a:cs typeface="Arial"/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Remove sequences too short or too long (</a:t>
            </a:r>
            <a:r>
              <a:rPr lang="en-US" dirty="0" err="1" smtClean="0">
                <a:latin typeface="Arial"/>
                <a:cs typeface="Arial"/>
              </a:rPr>
              <a:t>Tir</a:t>
            </a:r>
            <a:r>
              <a:rPr lang="en-US" dirty="0" smtClean="0">
                <a:latin typeface="Arial"/>
                <a:cs typeface="Arial"/>
              </a:rPr>
              <a:t> is ~540 </a:t>
            </a:r>
            <a:r>
              <a:rPr lang="en-US" dirty="0" err="1" smtClean="0">
                <a:latin typeface="Arial"/>
                <a:cs typeface="Arial"/>
              </a:rPr>
              <a:t>aas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Sort them by length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Remove sequences with &lt; 535 </a:t>
            </a:r>
            <a:r>
              <a:rPr lang="en-US" dirty="0" err="1" smtClean="0">
                <a:latin typeface="Arial"/>
                <a:cs typeface="Arial"/>
              </a:rPr>
              <a:t>aas</a:t>
            </a:r>
            <a:endParaRPr lang="en-US" dirty="0" smtClean="0">
              <a:latin typeface="Arial"/>
              <a:cs typeface="Arial"/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>
                <a:latin typeface="Arial"/>
                <a:cs typeface="Arial"/>
              </a:rPr>
              <a:t>Align them (use </a:t>
            </a:r>
            <a:r>
              <a:rPr lang="en-US" dirty="0" err="1" smtClean="0">
                <a:latin typeface="Arial"/>
                <a:cs typeface="Arial"/>
              </a:rPr>
              <a:t>ClustalO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139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230">
        <p:fade/>
      </p:transition>
    </mc:Choice>
    <mc:Fallback xmlns="">
      <p:transition xmlns:p14="http://schemas.microsoft.com/office/powerpoint/2010/main" spd="med" advTm="2923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Practical 3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1622" y="1279035"/>
            <a:ext cx="6699270" cy="356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40000"/>
              </a:lnSpc>
              <a:buFont typeface="+mj-lt"/>
              <a:buAutoNum type="arabicPeriod" startAt="8"/>
            </a:pPr>
            <a:r>
              <a:rPr lang="en-US" dirty="0" smtClean="0">
                <a:latin typeface="Arial"/>
                <a:cs typeface="Arial"/>
              </a:rPr>
              <a:t>Manually improve the alignment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Remove potential low quality sequences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Remove column gaps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 startAt="9"/>
            </a:pPr>
            <a:r>
              <a:rPr lang="en-US" dirty="0" smtClean="0">
                <a:latin typeface="Arial"/>
                <a:cs typeface="Arial"/>
              </a:rPr>
              <a:t>Remove misaligned sequences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 startAt="9"/>
            </a:pPr>
            <a:r>
              <a:rPr lang="en-US" dirty="0" smtClean="0">
                <a:latin typeface="Arial"/>
                <a:cs typeface="Arial"/>
              </a:rPr>
              <a:t>Sort the sequences by sequence similarity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Use the </a:t>
            </a:r>
            <a:r>
              <a:rPr lang="en-US" dirty="0" smtClean="0">
                <a:latin typeface="Andale Mono"/>
                <a:cs typeface="Andale Mono"/>
              </a:rPr>
              <a:t>Sort By Pairwise Identity </a:t>
            </a:r>
            <a:r>
              <a:rPr lang="en-US" dirty="0" smtClean="0">
                <a:latin typeface="Arial"/>
                <a:cs typeface="Arial"/>
              </a:rPr>
              <a:t>tool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smtClean="0">
                <a:latin typeface="Arial"/>
                <a:cs typeface="Arial"/>
              </a:rPr>
              <a:t>Refine the sorting manually (Select + arrows)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 startAt="9"/>
            </a:pPr>
            <a:r>
              <a:rPr lang="en-US" dirty="0" smtClean="0">
                <a:latin typeface="Arial"/>
                <a:cs typeface="Arial"/>
              </a:rPr>
              <a:t>Identify conserved and partially conserved Tyrosine residues</a:t>
            </a:r>
          </a:p>
          <a:p>
            <a:pPr marL="742950" lvl="1" indent="-285750">
              <a:lnSpc>
                <a:spcPct val="140000"/>
              </a:lnSpc>
              <a:buFontTx/>
              <a:buChar char="-"/>
            </a:pPr>
            <a:r>
              <a:rPr lang="en-US" dirty="0" err="1" smtClean="0">
                <a:latin typeface="Arial"/>
                <a:cs typeface="Arial"/>
              </a:rPr>
              <a:t>Ctr+F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710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230">
        <p:fade/>
      </p:transition>
    </mc:Choice>
    <mc:Fallback xmlns="">
      <p:transition xmlns:p14="http://schemas.microsoft.com/office/powerpoint/2010/main" spd="med" advTm="2923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Practical 3</a:t>
            </a:r>
            <a:endParaRPr lang="en-US" sz="2400" dirty="0">
              <a:latin typeface="Lucida Grande"/>
              <a:cs typeface="Lucida Grande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895574" y="4939867"/>
            <a:ext cx="5268474" cy="1721360"/>
            <a:chOff x="1153762" y="4939867"/>
            <a:chExt cx="5268474" cy="1721360"/>
          </a:xfrm>
        </p:grpSpPr>
        <p:pic>
          <p:nvPicPr>
            <p:cNvPr id="6" name="Picture 5" descr="Screenshot 2019-11-08 at 10.48.06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632" y="4939867"/>
              <a:ext cx="4132603" cy="172136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53762" y="4939867"/>
              <a:ext cx="5268474" cy="793394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3762" y="5733609"/>
              <a:ext cx="5268474" cy="927618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05170" y="5024321"/>
              <a:ext cx="864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EPEC</a:t>
              </a:r>
            </a:p>
            <a:p>
              <a:pPr algn="ctr"/>
              <a:r>
                <a:rPr lang="en-US" dirty="0" smtClean="0">
                  <a:latin typeface="Arial"/>
                  <a:cs typeface="Arial"/>
                </a:rPr>
                <a:t>strains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05170" y="5876721"/>
              <a:ext cx="864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EHEC</a:t>
              </a:r>
            </a:p>
            <a:p>
              <a:pPr algn="ctr"/>
              <a:r>
                <a:rPr lang="en-US" dirty="0" smtClean="0">
                  <a:latin typeface="Arial"/>
                  <a:cs typeface="Arial"/>
                </a:rPr>
                <a:t>strains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949765" y="1124606"/>
            <a:ext cx="5241115" cy="3564543"/>
            <a:chOff x="1949765" y="1124606"/>
            <a:chExt cx="5241115" cy="3564543"/>
          </a:xfrm>
        </p:grpSpPr>
        <p:grpSp>
          <p:nvGrpSpPr>
            <p:cNvPr id="8" name="Group 7"/>
            <p:cNvGrpSpPr/>
            <p:nvPr/>
          </p:nvGrpSpPr>
          <p:grpSpPr>
            <a:xfrm>
              <a:off x="1949765" y="1124606"/>
              <a:ext cx="5241115" cy="3564543"/>
              <a:chOff x="1949765" y="1124606"/>
              <a:chExt cx="5241115" cy="356454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6"/>
              <a:srcRect r="31652"/>
              <a:stretch/>
            </p:blipFill>
            <p:spPr>
              <a:xfrm>
                <a:off x="1949765" y="1124606"/>
                <a:ext cx="5241115" cy="3564543"/>
              </a:xfrm>
              <a:prstGeom prst="rect">
                <a:avLst/>
              </a:prstGeom>
            </p:spPr>
          </p:pic>
          <p:sp>
            <p:nvSpPr>
              <p:cNvPr id="5" name="Parallelogram 4"/>
              <p:cNvSpPr/>
              <p:nvPr/>
            </p:nvSpPr>
            <p:spPr>
              <a:xfrm>
                <a:off x="3067750" y="2057175"/>
                <a:ext cx="590297" cy="205717"/>
              </a:xfrm>
              <a:prstGeom prst="parallelogram">
                <a:avLst>
                  <a:gd name="adj" fmla="val 30555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Parallelogram 8"/>
              <p:cNvSpPr/>
              <p:nvPr/>
            </p:nvSpPr>
            <p:spPr>
              <a:xfrm>
                <a:off x="2754713" y="1234652"/>
                <a:ext cx="912278" cy="205717"/>
              </a:xfrm>
              <a:prstGeom prst="parallelogram">
                <a:avLst>
                  <a:gd name="adj" fmla="val 30555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2435453" y="2719051"/>
              <a:ext cx="323279" cy="268327"/>
            </a:xfrm>
            <a:prstGeom prst="rect">
              <a:avLst/>
            </a:prstGeom>
            <a:solidFill>
              <a:srgbClr val="FFFFFF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190880" y="4319817"/>
            <a:ext cx="151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Modified from Garber J.J.,</a:t>
            </a:r>
          </a:p>
          <a:p>
            <a:pPr algn="r"/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et al., 2012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01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Cell Cycle:</a:t>
            </a:r>
            <a:r>
              <a:rPr lang="en-US" sz="2400" dirty="0">
                <a:latin typeface="Lucida Grande"/>
                <a:cs typeface="Lucida Grande"/>
              </a:rPr>
              <a:t> A</a:t>
            </a:r>
            <a:r>
              <a:rPr lang="en-US" sz="2400" dirty="0" smtClean="0">
                <a:latin typeface="Lucida Grande"/>
                <a:cs typeface="Lucida Grande"/>
              </a:rPr>
              <a:t> </a:t>
            </a:r>
            <a:r>
              <a:rPr lang="en-US" sz="2400" dirty="0">
                <a:latin typeface="Lucida Grande"/>
                <a:cs typeface="Lucida Grande"/>
              </a:rPr>
              <a:t>H</a:t>
            </a:r>
            <a:r>
              <a:rPr lang="en-US" sz="2400" dirty="0" smtClean="0">
                <a:latin typeface="Lucida Grande"/>
                <a:cs typeface="Lucida Grande"/>
              </a:rPr>
              <a:t>ighly </a:t>
            </a:r>
            <a:r>
              <a:rPr lang="en-US" sz="2400" dirty="0">
                <a:latin typeface="Lucida Grande"/>
                <a:cs typeface="Lucida Grande"/>
              </a:rPr>
              <a:t>R</a:t>
            </a:r>
            <a:r>
              <a:rPr lang="en-US" sz="2400" dirty="0" smtClean="0">
                <a:latin typeface="Lucida Grande"/>
                <a:cs typeface="Lucida Grande"/>
              </a:rPr>
              <a:t>egulated </a:t>
            </a:r>
            <a:r>
              <a:rPr lang="en-US" sz="2400" dirty="0">
                <a:latin typeface="Lucida Grande"/>
                <a:cs typeface="Lucida Grande"/>
              </a:rPr>
              <a:t>P</a:t>
            </a:r>
            <a:r>
              <a:rPr lang="en-US" sz="2400" dirty="0" smtClean="0">
                <a:latin typeface="Lucida Grande"/>
                <a:cs typeface="Lucida Grande"/>
              </a:rPr>
              <a:t>rocess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5" name="Picture 4" descr="Screenshot 2019-11-07 at 16.50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4" y="1728357"/>
            <a:ext cx="8124358" cy="3272609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4460064" y="1488961"/>
            <a:ext cx="410736" cy="481718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445962" y="4466690"/>
            <a:ext cx="4144539" cy="534276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09575" y="4519248"/>
            <a:ext cx="410736" cy="481718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56607" y="1728357"/>
            <a:ext cx="410736" cy="481718"/>
          </a:xfrm>
          <a:prstGeom prst="rect">
            <a:avLst/>
          </a:prstGeom>
          <a:solidFill>
            <a:srgbClr val="FFFFFF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56607" y="5551624"/>
            <a:ext cx="15577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Hochegger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, H., </a:t>
            </a:r>
            <a:r>
              <a:rPr lang="en-US" sz="9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et al.,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2008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5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Linear Motifs in Cell Cycle:   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cs typeface="Lucida Grande"/>
              </a:rPr>
              <a:t>http://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cs typeface="Lucida Grande"/>
              </a:rPr>
              <a:t>elm.eu.org</a:t>
            </a:r>
            <a:endParaRPr lang="en-US" sz="2400" dirty="0">
              <a:solidFill>
                <a:srgbClr val="0000FF"/>
              </a:solidFill>
              <a:latin typeface="Lucida Grande"/>
              <a:cs typeface="Lucida Grande"/>
            </a:endParaRPr>
          </a:p>
        </p:txBody>
      </p:sp>
      <p:pic>
        <p:nvPicPr>
          <p:cNvPr id="2" name="Picture 1" descr="Screenshot 2019-11-07 at 16.31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6" y="861862"/>
            <a:ext cx="3551153" cy="3170008"/>
          </a:xfrm>
          <a:prstGeom prst="rect">
            <a:avLst/>
          </a:prstGeom>
        </p:spPr>
      </p:pic>
      <p:pic>
        <p:nvPicPr>
          <p:cNvPr id="3" name="Picture 2" descr="Screenshot 2019-11-07 at 16.32.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33" y="1588216"/>
            <a:ext cx="3551153" cy="3170008"/>
          </a:xfrm>
          <a:prstGeom prst="rect">
            <a:avLst/>
          </a:prstGeom>
        </p:spPr>
      </p:pic>
      <p:pic>
        <p:nvPicPr>
          <p:cNvPr id="5" name="Picture 4" descr="Screenshot 2019-11-07 at 16.32.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40" y="2314570"/>
            <a:ext cx="3551153" cy="3170008"/>
          </a:xfrm>
          <a:prstGeom prst="rect">
            <a:avLst/>
          </a:prstGeom>
        </p:spPr>
      </p:pic>
      <p:pic>
        <p:nvPicPr>
          <p:cNvPr id="6" name="Picture 5" descr="Screenshot 2019-11-07 at 16.32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47" y="3040925"/>
            <a:ext cx="3551153" cy="31700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9126" y="1070127"/>
            <a:ext cx="251978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9250" y="2314570"/>
            <a:ext cx="449921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91305" y="3728210"/>
            <a:ext cx="586557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52324" y="6037335"/>
            <a:ext cx="586557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60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Linear Motifs in Cell Cycle</a:t>
            </a:r>
            <a:endParaRPr lang="en-US" sz="2400" dirty="0">
              <a:latin typeface="Lucida Grande"/>
              <a:cs typeface="Lucida Grande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29329" y="939146"/>
            <a:ext cx="7285632" cy="5616738"/>
            <a:chOff x="929329" y="939146"/>
            <a:chExt cx="7285632" cy="56167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329" y="939146"/>
              <a:ext cx="7285632" cy="56167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025678" y="5211384"/>
              <a:ext cx="2013560" cy="945925"/>
            </a:xfrm>
            <a:prstGeom prst="rect">
              <a:avLst/>
            </a:prstGeom>
            <a:solidFill>
              <a:srgbClr val="FFFFFF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Screenshot 2019-11-07 at 15.36.2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96" y="4948670"/>
              <a:ext cx="1751388" cy="106850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8008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Retinoblastoma (</a:t>
            </a:r>
            <a:r>
              <a:rPr lang="en-US" sz="2400" dirty="0" err="1" smtClean="0">
                <a:latin typeface="Lucida Grande"/>
                <a:cs typeface="Lucida Grande"/>
              </a:rPr>
              <a:t>pRb</a:t>
            </a:r>
            <a:r>
              <a:rPr lang="en-US" sz="2400" dirty="0" smtClean="0">
                <a:latin typeface="Lucida Grande"/>
                <a:cs typeface="Lucida Grande"/>
              </a:rPr>
              <a:t>): A Cell Cycle Regulator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40" y="1276218"/>
            <a:ext cx="7182069" cy="39680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497555"/>
            <a:ext cx="9929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Dick, F.A., 2007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203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230">
        <p:fade/>
      </p:transition>
    </mc:Choice>
    <mc:Fallback xmlns="">
      <p:transition xmlns:p14="http://schemas.microsoft.com/office/powerpoint/2010/main" spd="med" advTm="2923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err="1" smtClean="0">
                <a:latin typeface="Lucida Grande"/>
                <a:cs typeface="Lucida Grande"/>
              </a:rPr>
              <a:t>LxCxE</a:t>
            </a:r>
            <a:r>
              <a:rPr lang="en-US" sz="2400" dirty="0" smtClean="0">
                <a:latin typeface="Lucida Grande"/>
                <a:cs typeface="Lucida Grande"/>
              </a:rPr>
              <a:t> (</a:t>
            </a:r>
            <a:r>
              <a:rPr lang="en-US" sz="2400" dirty="0" err="1" smtClean="0">
                <a:latin typeface="Lucida Grande"/>
                <a:cs typeface="Lucida Grande"/>
              </a:rPr>
              <a:t>pRb</a:t>
            </a:r>
            <a:r>
              <a:rPr lang="en-US" sz="2400" dirty="0" smtClean="0">
                <a:latin typeface="Lucida Grande"/>
                <a:cs typeface="Lucida Grande"/>
              </a:rPr>
              <a:t>) motif:   </a:t>
            </a:r>
            <a:r>
              <a:rPr lang="en-US" sz="2400" dirty="0" smtClean="0">
                <a:solidFill>
                  <a:srgbClr val="0000FF"/>
                </a:solidFill>
                <a:latin typeface="Lucida Grande"/>
                <a:cs typeface="Lucida Grande"/>
              </a:rPr>
              <a:t>http://</a:t>
            </a:r>
            <a:r>
              <a:rPr lang="en-US" sz="2400" dirty="0" err="1" smtClean="0">
                <a:solidFill>
                  <a:srgbClr val="0000FF"/>
                </a:solidFill>
                <a:latin typeface="Lucida Grande"/>
                <a:cs typeface="Lucida Grande"/>
              </a:rPr>
              <a:t>elm.eu.org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5" name="Picture 4" descr="Screenshot 2019-11-07 at 16.31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6" y="861862"/>
            <a:ext cx="3551153" cy="3170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9126" y="1070127"/>
            <a:ext cx="251978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shot 2019-11-07 at 17.43.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85" y="1332119"/>
            <a:ext cx="3551153" cy="31445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69578" y="1620611"/>
            <a:ext cx="322866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2019-11-07 at 17.44.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44" y="1776876"/>
            <a:ext cx="3551153" cy="31445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10331" y="2203745"/>
            <a:ext cx="578541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shot 2019-11-07 at 17.44.4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03" y="2221633"/>
            <a:ext cx="3551152" cy="31445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22440" y="3019599"/>
            <a:ext cx="3428573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shot 2019-11-07 at 17.45.2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61" y="2666390"/>
            <a:ext cx="3551153" cy="314450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04825" y="5073438"/>
            <a:ext cx="941998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shot 2019-11-07 at 17.47.2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520" y="3111148"/>
            <a:ext cx="3551152" cy="314450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626055" y="3311769"/>
            <a:ext cx="661493" cy="147321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02299" y="5768920"/>
            <a:ext cx="1093445" cy="486736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2299" y="3586873"/>
            <a:ext cx="1093445" cy="23232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139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Viral Hijack of Retinoblastoma (</a:t>
            </a:r>
            <a:r>
              <a:rPr lang="en-US" sz="2400" dirty="0" err="1" smtClean="0">
                <a:latin typeface="Lucida Grande"/>
                <a:cs typeface="Lucida Grande"/>
              </a:rPr>
              <a:t>pRb</a:t>
            </a:r>
            <a:r>
              <a:rPr lang="en-US" sz="2400" dirty="0" smtClean="0">
                <a:latin typeface="Lucida Grande"/>
                <a:cs typeface="Lucida Grande"/>
              </a:rPr>
              <a:t>)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960" b="47076"/>
          <a:stretch/>
        </p:blipFill>
        <p:spPr>
          <a:xfrm>
            <a:off x="1181789" y="2029459"/>
            <a:ext cx="7182068" cy="28870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260747"/>
      </p:ext>
    </p:extLst>
  </p:cSld>
  <p:clrMapOvr>
    <a:masterClrMapping/>
  </p:clrMapOvr>
  <p:transition xmlns:p14="http://schemas.microsoft.com/office/powerpoint/2010/main" spd="slow" advTm="2923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11-07 at 14.2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5" y="937172"/>
            <a:ext cx="8511260" cy="5474138"/>
          </a:xfrm>
          <a:prstGeom prst="rect">
            <a:avLst/>
          </a:prstGeom>
        </p:spPr>
      </p:pic>
      <p:pic>
        <p:nvPicPr>
          <p:cNvPr id="4" name="Picture 4" descr="rgb_logo_2006_72dp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How Viruses Hijack Cell Regulation</a:t>
            </a:r>
            <a:endParaRPr lang="en-US" sz="2400" dirty="0">
              <a:latin typeface="Lucida Grande"/>
              <a:cs typeface="Lucida Grand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497555"/>
            <a:ext cx="1418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Davey, N.E., et al., 2011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2244" y="5980517"/>
            <a:ext cx="844981" cy="226789"/>
          </a:xfrm>
          <a:prstGeom prst="rect">
            <a:avLst/>
          </a:prstGeom>
          <a:noFill/>
          <a:ln w="28575" cmpd="sng">
            <a:solidFill>
              <a:srgbClr val="21FF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399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0"/>
    </mc:Choice>
    <mc:Fallback xmlns="">
      <p:transition spd="slow" advTm="292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1453495" y="5473181"/>
            <a:ext cx="180000" cy="178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453496" y="5705923"/>
            <a:ext cx="179999" cy="17840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575347" y="5376668"/>
            <a:ext cx="1853536" cy="1029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100" dirty="0" smtClean="0">
                <a:latin typeface="Lucida Grande"/>
                <a:cs typeface="Lucida Grande"/>
              </a:rPr>
              <a:t>Pathway</a:t>
            </a:r>
          </a:p>
          <a:p>
            <a:pPr>
              <a:lnSpc>
                <a:spcPct val="140000"/>
              </a:lnSpc>
            </a:pPr>
            <a:r>
              <a:rPr lang="en-US" sz="1100" dirty="0" smtClean="0">
                <a:latin typeface="Lucida Grande"/>
                <a:cs typeface="Lucida Grande"/>
              </a:rPr>
              <a:t>Host protein</a:t>
            </a:r>
          </a:p>
          <a:p>
            <a:pPr>
              <a:lnSpc>
                <a:spcPct val="140000"/>
              </a:lnSpc>
            </a:pPr>
            <a:r>
              <a:rPr lang="en-US" sz="1100" dirty="0" smtClean="0">
                <a:latin typeface="Lucida Grande"/>
                <a:cs typeface="Lucida Grande"/>
              </a:rPr>
              <a:t>Complex</a:t>
            </a:r>
          </a:p>
          <a:p>
            <a:pPr>
              <a:lnSpc>
                <a:spcPct val="140000"/>
              </a:lnSpc>
            </a:pPr>
            <a:r>
              <a:rPr lang="en-US" sz="1100" dirty="0" smtClean="0">
                <a:latin typeface="Lucida Grande"/>
                <a:cs typeface="Lucida Grande"/>
              </a:rPr>
              <a:t>Type 3 Secretion System</a:t>
            </a:r>
            <a:endParaRPr lang="en-US" sz="1100" dirty="0">
              <a:latin typeface="Lucida Grande"/>
              <a:cs typeface="Lucida Grande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1403689" y="5402968"/>
            <a:ext cx="1981237" cy="1002700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/>
          <p:cNvGrpSpPr/>
          <p:nvPr/>
        </p:nvGrpSpPr>
        <p:grpSpPr>
          <a:xfrm rot="5400000">
            <a:off x="1452257" y="6173625"/>
            <a:ext cx="182476" cy="178041"/>
            <a:chOff x="1420481" y="2655111"/>
            <a:chExt cx="237191" cy="231426"/>
          </a:xfrm>
        </p:grpSpPr>
        <p:sp>
          <p:nvSpPr>
            <p:cNvPr id="229" name="Rectangle 228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/>
          <p:cNvSpPr/>
          <p:nvPr/>
        </p:nvSpPr>
        <p:spPr>
          <a:xfrm>
            <a:off x="1453496" y="5938665"/>
            <a:ext cx="179999" cy="178409"/>
          </a:xfrm>
          <a:prstGeom prst="rect">
            <a:avLst/>
          </a:prstGeom>
          <a:solidFill>
            <a:srgbClr val="87BEC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243" name="Title 1"/>
          <p:cNvSpPr>
            <a:spLocks noGrp="1"/>
          </p:cNvSpPr>
          <p:nvPr>
            <p:ph type="title"/>
          </p:nvPr>
        </p:nvSpPr>
        <p:spPr>
          <a:xfrm>
            <a:off x="457200" y="184845"/>
            <a:ext cx="8229600" cy="507851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Lucida Grande"/>
                <a:cs typeface="Lucida Grande"/>
              </a:rPr>
              <a:t>Pathogenic Bacteria Exploit Host Actin Polymerization</a:t>
            </a:r>
            <a:endParaRPr lang="en-US" sz="2400" dirty="0">
              <a:latin typeface="Lucida Grande"/>
              <a:cs typeface="Lucida Grande"/>
            </a:endParaRPr>
          </a:p>
        </p:txBody>
      </p:sp>
      <p:pic>
        <p:nvPicPr>
          <p:cNvPr id="244" name="Picture 4" descr="rgb_logo_2006_72d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92" y="6309320"/>
            <a:ext cx="12176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5509457" y="6397533"/>
            <a:ext cx="2250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Based on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Liverman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A. D., 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 al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., 2007</a:t>
            </a:r>
          </a:p>
          <a:p>
            <a:pPr algn="r"/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Based on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Sallee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N.A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., 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 al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., 2008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74878" y="1175014"/>
            <a:ext cx="3913211" cy="2047949"/>
            <a:chOff x="5030745" y="2198989"/>
            <a:chExt cx="3913211" cy="20479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0745" y="2667438"/>
              <a:ext cx="3913211" cy="15795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520803" y="2541108"/>
              <a:ext cx="6158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>
                  <a:solidFill>
                    <a:srgbClr val="FF0000"/>
                  </a:solidFill>
                  <a:latin typeface="Avenir Black"/>
                  <a:cs typeface="Avenir Black"/>
                </a:rPr>
                <a:t>EspFU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56336" y="3408845"/>
              <a:ext cx="518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>
                  <a:solidFill>
                    <a:srgbClr val="FF0000"/>
                  </a:solidFill>
                  <a:latin typeface="Avenir Black"/>
                  <a:cs typeface="Avenir Black"/>
                </a:rPr>
                <a:t>IpaA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528717" y="2376388"/>
              <a:ext cx="518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>
                  <a:solidFill>
                    <a:srgbClr val="FF0000"/>
                  </a:solidFill>
                  <a:latin typeface="Avenir Black"/>
                  <a:cs typeface="Avenir Black"/>
                </a:rPr>
                <a:t>EspF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966181" y="3560746"/>
              <a:ext cx="479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  <a:latin typeface="Avenir Black"/>
                  <a:cs typeface="Avenir Black"/>
                </a:rPr>
                <a:t>s</a:t>
              </a:r>
              <a:r>
                <a:rPr lang="en-US" sz="1100" b="1" dirty="0" smtClean="0">
                  <a:solidFill>
                    <a:srgbClr val="FF0000"/>
                  </a:solidFill>
                  <a:latin typeface="Avenir Black"/>
                  <a:cs typeface="Avenir Black"/>
                </a:rPr>
                <a:t>ca4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539612" y="2198989"/>
              <a:ext cx="3642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>
                  <a:solidFill>
                    <a:srgbClr val="FF0000"/>
                  </a:solidFill>
                  <a:latin typeface="Avenir Black"/>
                  <a:cs typeface="Avenir Black"/>
                </a:rPr>
                <a:t>Tir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95387" y="2410323"/>
              <a:ext cx="5437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>
                  <a:solidFill>
                    <a:srgbClr val="FF0000"/>
                  </a:solidFill>
                  <a:latin typeface="Avenir Black"/>
                  <a:cs typeface="Avenir Black"/>
                </a:rPr>
                <a:t>VopF</a:t>
              </a:r>
              <a:endParaRPr lang="en-US" sz="1100" b="1" dirty="0">
                <a:solidFill>
                  <a:srgbClr val="FF0000"/>
                </a:solidFill>
                <a:latin typeface="Avenir Black"/>
                <a:cs typeface="Avenir Black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7710314" y="3514703"/>
            <a:ext cx="7943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434142"/>
                </a:solidFill>
              </a:rPr>
              <a:t>Inactive</a:t>
            </a:r>
          </a:p>
          <a:p>
            <a:pPr algn="ctr"/>
            <a:r>
              <a:rPr lang="en-US" sz="1400" dirty="0" smtClean="0">
                <a:solidFill>
                  <a:srgbClr val="434142"/>
                </a:solidFill>
              </a:rPr>
              <a:t>host </a:t>
            </a:r>
          </a:p>
          <a:p>
            <a:pPr algn="ctr"/>
            <a:r>
              <a:rPr lang="en-US" sz="1400" dirty="0" smtClean="0">
                <a:solidFill>
                  <a:srgbClr val="434142"/>
                </a:solidFill>
              </a:rPr>
              <a:t>N-WASP</a:t>
            </a:r>
            <a:endParaRPr lang="en-US" sz="1400" dirty="0">
              <a:solidFill>
                <a:srgbClr val="434142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5060616" y="3463803"/>
            <a:ext cx="2550373" cy="738919"/>
            <a:chOff x="2857549" y="1614462"/>
            <a:chExt cx="2875492" cy="833116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/>
            <a:srcRect l="4954" r="28452" b="80242"/>
            <a:stretch/>
          </p:blipFill>
          <p:spPr>
            <a:xfrm>
              <a:off x="2857549" y="1614462"/>
              <a:ext cx="2875492" cy="833116"/>
            </a:xfrm>
            <a:prstGeom prst="rect">
              <a:avLst/>
            </a:prstGeom>
          </p:spPr>
        </p:pic>
        <p:sp>
          <p:nvSpPr>
            <p:cNvPr id="85" name="Rectangle 84"/>
            <p:cNvSpPr/>
            <p:nvPr/>
          </p:nvSpPr>
          <p:spPr>
            <a:xfrm>
              <a:off x="3962400" y="2220605"/>
              <a:ext cx="812800" cy="166995"/>
            </a:xfrm>
            <a:prstGeom prst="rect">
              <a:avLst/>
            </a:prstGeom>
            <a:solidFill>
              <a:srgbClr val="D7C18A"/>
            </a:solidFill>
            <a:ln>
              <a:noFill/>
            </a:ln>
            <a:effectLst>
              <a:softEdge rad="12700"/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GBD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7"/>
          <a:srcRect l="-1127" t="60458" r="35864"/>
          <a:stretch/>
        </p:blipFill>
        <p:spPr>
          <a:xfrm>
            <a:off x="4804181" y="4637959"/>
            <a:ext cx="2177034" cy="1483946"/>
          </a:xfrm>
          <a:prstGeom prst="rect">
            <a:avLst/>
          </a:prstGeom>
        </p:spPr>
      </p:pic>
      <p:sp>
        <p:nvSpPr>
          <p:cNvPr id="91" name="Freeform 90"/>
          <p:cNvSpPr/>
          <p:nvPr/>
        </p:nvSpPr>
        <p:spPr>
          <a:xfrm>
            <a:off x="5978232" y="4872498"/>
            <a:ext cx="1741429" cy="1436822"/>
          </a:xfrm>
          <a:custGeom>
            <a:avLst/>
            <a:gdLst>
              <a:gd name="connsiteX0" fmla="*/ 542957 w 2613557"/>
              <a:gd name="connsiteY0" fmla="*/ 128832 h 3874160"/>
              <a:gd name="connsiteX1" fmla="*/ 542957 w 2613557"/>
              <a:gd name="connsiteY1" fmla="*/ 128832 h 3874160"/>
              <a:gd name="connsiteX2" fmla="*/ 460133 w 2613557"/>
              <a:gd name="connsiteY2" fmla="*/ 156439 h 3874160"/>
              <a:gd name="connsiteX3" fmla="*/ 386512 w 2613557"/>
              <a:gd name="connsiteY3" fmla="*/ 165641 h 3874160"/>
              <a:gd name="connsiteX4" fmla="*/ 294485 w 2613557"/>
              <a:gd name="connsiteY4" fmla="*/ 193248 h 3874160"/>
              <a:gd name="connsiteX5" fmla="*/ 248472 w 2613557"/>
              <a:gd name="connsiteY5" fmla="*/ 211653 h 3874160"/>
              <a:gd name="connsiteX6" fmla="*/ 220864 w 2613557"/>
              <a:gd name="connsiteY6" fmla="*/ 220855 h 3874160"/>
              <a:gd name="connsiteX7" fmla="*/ 165648 w 2613557"/>
              <a:gd name="connsiteY7" fmla="*/ 266866 h 3874160"/>
              <a:gd name="connsiteX8" fmla="*/ 119634 w 2613557"/>
              <a:gd name="connsiteY8" fmla="*/ 312878 h 3874160"/>
              <a:gd name="connsiteX9" fmla="*/ 101229 w 2613557"/>
              <a:gd name="connsiteY9" fmla="*/ 368091 h 3874160"/>
              <a:gd name="connsiteX10" fmla="*/ 82824 w 2613557"/>
              <a:gd name="connsiteY10" fmla="*/ 395698 h 3874160"/>
              <a:gd name="connsiteX11" fmla="*/ 64418 w 2613557"/>
              <a:gd name="connsiteY11" fmla="*/ 450912 h 3874160"/>
              <a:gd name="connsiteX12" fmla="*/ 36810 w 2613557"/>
              <a:gd name="connsiteY12" fmla="*/ 469316 h 3874160"/>
              <a:gd name="connsiteX13" fmla="*/ 27608 w 2613557"/>
              <a:gd name="connsiteY13" fmla="*/ 506126 h 3874160"/>
              <a:gd name="connsiteX14" fmla="*/ 9202 w 2613557"/>
              <a:gd name="connsiteY14" fmla="*/ 533732 h 3874160"/>
              <a:gd name="connsiteX15" fmla="*/ 0 w 2613557"/>
              <a:gd name="connsiteY15" fmla="*/ 699374 h 3874160"/>
              <a:gd name="connsiteX16" fmla="*/ 9202 w 2613557"/>
              <a:gd name="connsiteY16" fmla="*/ 1463163 h 3874160"/>
              <a:gd name="connsiteX17" fmla="*/ 18405 w 2613557"/>
              <a:gd name="connsiteY17" fmla="*/ 1748434 h 3874160"/>
              <a:gd name="connsiteX18" fmla="*/ 36810 w 2613557"/>
              <a:gd name="connsiteY18" fmla="*/ 1849659 h 3874160"/>
              <a:gd name="connsiteX19" fmla="*/ 55216 w 2613557"/>
              <a:gd name="connsiteY19" fmla="*/ 1969288 h 3874160"/>
              <a:gd name="connsiteX20" fmla="*/ 82824 w 2613557"/>
              <a:gd name="connsiteY20" fmla="*/ 2042907 h 3874160"/>
              <a:gd name="connsiteX21" fmla="*/ 92026 w 2613557"/>
              <a:gd name="connsiteY21" fmla="*/ 2079716 h 3874160"/>
              <a:gd name="connsiteX22" fmla="*/ 101229 w 2613557"/>
              <a:gd name="connsiteY22" fmla="*/ 2180941 h 3874160"/>
              <a:gd name="connsiteX23" fmla="*/ 110432 w 2613557"/>
              <a:gd name="connsiteY23" fmla="*/ 3055157 h 3874160"/>
              <a:gd name="connsiteX24" fmla="*/ 147242 w 2613557"/>
              <a:gd name="connsiteY24" fmla="*/ 3303619 h 3874160"/>
              <a:gd name="connsiteX25" fmla="*/ 174850 w 2613557"/>
              <a:gd name="connsiteY25" fmla="*/ 3377237 h 3874160"/>
              <a:gd name="connsiteX26" fmla="*/ 257674 w 2613557"/>
              <a:gd name="connsiteY26" fmla="*/ 3478462 h 3874160"/>
              <a:gd name="connsiteX27" fmla="*/ 303688 w 2613557"/>
              <a:gd name="connsiteY27" fmla="*/ 3533676 h 3874160"/>
              <a:gd name="connsiteX28" fmla="*/ 322093 w 2613557"/>
              <a:gd name="connsiteY28" fmla="*/ 3561283 h 3874160"/>
              <a:gd name="connsiteX29" fmla="*/ 377309 w 2613557"/>
              <a:gd name="connsiteY29" fmla="*/ 3570485 h 3874160"/>
              <a:gd name="connsiteX30" fmla="*/ 460133 w 2613557"/>
              <a:gd name="connsiteY30" fmla="*/ 3579687 h 3874160"/>
              <a:gd name="connsiteX31" fmla="*/ 644186 w 2613557"/>
              <a:gd name="connsiteY31" fmla="*/ 3607294 h 3874160"/>
              <a:gd name="connsiteX32" fmla="*/ 671794 w 2613557"/>
              <a:gd name="connsiteY32" fmla="*/ 3616497 h 3874160"/>
              <a:gd name="connsiteX33" fmla="*/ 846645 w 2613557"/>
              <a:gd name="connsiteY33" fmla="*/ 3625699 h 3874160"/>
              <a:gd name="connsiteX34" fmla="*/ 865050 w 2613557"/>
              <a:gd name="connsiteY34" fmla="*/ 3662508 h 3874160"/>
              <a:gd name="connsiteX35" fmla="*/ 929469 w 2613557"/>
              <a:gd name="connsiteY35" fmla="*/ 3708519 h 3874160"/>
              <a:gd name="connsiteX36" fmla="*/ 1058306 w 2613557"/>
              <a:gd name="connsiteY36" fmla="*/ 3736126 h 3874160"/>
              <a:gd name="connsiteX37" fmla="*/ 1141130 w 2613557"/>
              <a:gd name="connsiteY37" fmla="*/ 3754531 h 3874160"/>
              <a:gd name="connsiteX38" fmla="*/ 1187144 w 2613557"/>
              <a:gd name="connsiteY38" fmla="*/ 3763733 h 3874160"/>
              <a:gd name="connsiteX39" fmla="*/ 1408008 w 2613557"/>
              <a:gd name="connsiteY39" fmla="*/ 3791340 h 3874160"/>
              <a:gd name="connsiteX40" fmla="*/ 1463224 w 2613557"/>
              <a:gd name="connsiteY40" fmla="*/ 3809745 h 3874160"/>
              <a:gd name="connsiteX41" fmla="*/ 1527642 w 2613557"/>
              <a:gd name="connsiteY41" fmla="*/ 3828149 h 3874160"/>
              <a:gd name="connsiteX42" fmla="*/ 1720898 w 2613557"/>
              <a:gd name="connsiteY42" fmla="*/ 3855756 h 3874160"/>
              <a:gd name="connsiteX43" fmla="*/ 1840533 w 2613557"/>
              <a:gd name="connsiteY43" fmla="*/ 3874160 h 3874160"/>
              <a:gd name="connsiteX44" fmla="*/ 2401896 w 2613557"/>
              <a:gd name="connsiteY44" fmla="*/ 3864958 h 3874160"/>
              <a:gd name="connsiteX45" fmla="*/ 2438707 w 2613557"/>
              <a:gd name="connsiteY45" fmla="*/ 3846554 h 3874160"/>
              <a:gd name="connsiteX46" fmla="*/ 2484720 w 2613557"/>
              <a:gd name="connsiteY46" fmla="*/ 3809745 h 3874160"/>
              <a:gd name="connsiteX47" fmla="*/ 2521531 w 2613557"/>
              <a:gd name="connsiteY47" fmla="*/ 3782138 h 3874160"/>
              <a:gd name="connsiteX48" fmla="*/ 2549139 w 2613557"/>
              <a:gd name="connsiteY48" fmla="*/ 3772935 h 3874160"/>
              <a:gd name="connsiteX49" fmla="*/ 2567544 w 2613557"/>
              <a:gd name="connsiteY49" fmla="*/ 3736126 h 3874160"/>
              <a:gd name="connsiteX50" fmla="*/ 2576747 w 2613557"/>
              <a:gd name="connsiteY50" fmla="*/ 3680913 h 3874160"/>
              <a:gd name="connsiteX51" fmla="*/ 2585949 w 2613557"/>
              <a:gd name="connsiteY51" fmla="*/ 3616497 h 3874160"/>
              <a:gd name="connsiteX52" fmla="*/ 2595152 w 2613557"/>
              <a:gd name="connsiteY52" fmla="*/ 3579687 h 3874160"/>
              <a:gd name="connsiteX53" fmla="*/ 2604355 w 2613557"/>
              <a:gd name="connsiteY53" fmla="*/ 3496867 h 3874160"/>
              <a:gd name="connsiteX54" fmla="*/ 2613557 w 2613557"/>
              <a:gd name="connsiteY54" fmla="*/ 3469260 h 3874160"/>
              <a:gd name="connsiteX55" fmla="*/ 2604355 w 2613557"/>
              <a:gd name="connsiteY55" fmla="*/ 3183989 h 3874160"/>
              <a:gd name="connsiteX56" fmla="*/ 2585949 w 2613557"/>
              <a:gd name="connsiteY56" fmla="*/ 3036753 h 3874160"/>
              <a:gd name="connsiteX57" fmla="*/ 2595152 w 2613557"/>
              <a:gd name="connsiteY57" fmla="*/ 2696269 h 3874160"/>
              <a:gd name="connsiteX58" fmla="*/ 2567544 w 2613557"/>
              <a:gd name="connsiteY58" fmla="*/ 2374189 h 3874160"/>
              <a:gd name="connsiteX59" fmla="*/ 2558341 w 2613557"/>
              <a:gd name="connsiteY59" fmla="*/ 2337380 h 3874160"/>
              <a:gd name="connsiteX60" fmla="*/ 2521531 w 2613557"/>
              <a:gd name="connsiteY60" fmla="*/ 2171738 h 3874160"/>
              <a:gd name="connsiteX61" fmla="*/ 2475517 w 2613557"/>
              <a:gd name="connsiteY61" fmla="*/ 2098120 h 3874160"/>
              <a:gd name="connsiteX62" fmla="*/ 2438707 w 2613557"/>
              <a:gd name="connsiteY62" fmla="*/ 1941681 h 3874160"/>
              <a:gd name="connsiteX63" fmla="*/ 2374288 w 2613557"/>
              <a:gd name="connsiteY63" fmla="*/ 1794445 h 3874160"/>
              <a:gd name="connsiteX64" fmla="*/ 2346680 w 2613557"/>
              <a:gd name="connsiteY64" fmla="*/ 1711624 h 3874160"/>
              <a:gd name="connsiteX65" fmla="*/ 2319072 w 2613557"/>
              <a:gd name="connsiteY65" fmla="*/ 1656411 h 3874160"/>
              <a:gd name="connsiteX66" fmla="*/ 2309869 w 2613557"/>
              <a:gd name="connsiteY66" fmla="*/ 1619602 h 3874160"/>
              <a:gd name="connsiteX67" fmla="*/ 2263856 w 2613557"/>
              <a:gd name="connsiteY67" fmla="*/ 1564388 h 3874160"/>
              <a:gd name="connsiteX68" fmla="*/ 2254653 w 2613557"/>
              <a:gd name="connsiteY68" fmla="*/ 1536781 h 3874160"/>
              <a:gd name="connsiteX69" fmla="*/ 2227045 w 2613557"/>
              <a:gd name="connsiteY69" fmla="*/ 1527579 h 3874160"/>
              <a:gd name="connsiteX70" fmla="*/ 2089005 w 2613557"/>
              <a:gd name="connsiteY70" fmla="*/ 1407949 h 3874160"/>
              <a:gd name="connsiteX71" fmla="*/ 2042992 w 2613557"/>
              <a:gd name="connsiteY71" fmla="*/ 1380342 h 3874160"/>
              <a:gd name="connsiteX72" fmla="*/ 2006181 w 2613557"/>
              <a:gd name="connsiteY72" fmla="*/ 1288320 h 3874160"/>
              <a:gd name="connsiteX73" fmla="*/ 1996979 w 2613557"/>
              <a:gd name="connsiteY73" fmla="*/ 1242308 h 3874160"/>
              <a:gd name="connsiteX74" fmla="*/ 1969371 w 2613557"/>
              <a:gd name="connsiteY74" fmla="*/ 1168690 h 3874160"/>
              <a:gd name="connsiteX75" fmla="*/ 1960168 w 2613557"/>
              <a:gd name="connsiteY75" fmla="*/ 1141083 h 3874160"/>
              <a:gd name="connsiteX76" fmla="*/ 1950965 w 2613557"/>
              <a:gd name="connsiteY76" fmla="*/ 1076667 h 3874160"/>
              <a:gd name="connsiteX77" fmla="*/ 1941763 w 2613557"/>
              <a:gd name="connsiteY77" fmla="*/ 993847 h 3874160"/>
              <a:gd name="connsiteX78" fmla="*/ 1923357 w 2613557"/>
              <a:gd name="connsiteY78" fmla="*/ 911026 h 3874160"/>
              <a:gd name="connsiteX79" fmla="*/ 1895749 w 2613557"/>
              <a:gd name="connsiteY79" fmla="*/ 883419 h 3874160"/>
              <a:gd name="connsiteX80" fmla="*/ 1877344 w 2613557"/>
              <a:gd name="connsiteY80" fmla="*/ 809801 h 3874160"/>
              <a:gd name="connsiteX81" fmla="*/ 1794520 w 2613557"/>
              <a:gd name="connsiteY81" fmla="*/ 699374 h 3874160"/>
              <a:gd name="connsiteX82" fmla="*/ 1766912 w 2613557"/>
              <a:gd name="connsiteY82" fmla="*/ 671767 h 3874160"/>
              <a:gd name="connsiteX83" fmla="*/ 1730101 w 2613557"/>
              <a:gd name="connsiteY83" fmla="*/ 432507 h 3874160"/>
              <a:gd name="connsiteX84" fmla="*/ 1720898 w 2613557"/>
              <a:gd name="connsiteY84" fmla="*/ 404901 h 3874160"/>
              <a:gd name="connsiteX85" fmla="*/ 1684088 w 2613557"/>
              <a:gd name="connsiteY85" fmla="*/ 285271 h 3874160"/>
              <a:gd name="connsiteX86" fmla="*/ 1656480 w 2613557"/>
              <a:gd name="connsiteY86" fmla="*/ 248462 h 3874160"/>
              <a:gd name="connsiteX87" fmla="*/ 1610466 w 2613557"/>
              <a:gd name="connsiteY87" fmla="*/ 174843 h 3874160"/>
              <a:gd name="connsiteX88" fmla="*/ 1582858 w 2613557"/>
              <a:gd name="connsiteY88" fmla="*/ 128832 h 3874160"/>
              <a:gd name="connsiteX89" fmla="*/ 1573656 w 2613557"/>
              <a:gd name="connsiteY89" fmla="*/ 101225 h 3874160"/>
              <a:gd name="connsiteX90" fmla="*/ 1536845 w 2613557"/>
              <a:gd name="connsiteY90" fmla="*/ 46012 h 3874160"/>
              <a:gd name="connsiteX91" fmla="*/ 1500034 w 2613557"/>
              <a:gd name="connsiteY91" fmla="*/ 0 h 3874160"/>
              <a:gd name="connsiteX92" fmla="*/ 874253 w 2613557"/>
              <a:gd name="connsiteY92" fmla="*/ 9202 h 3874160"/>
              <a:gd name="connsiteX93" fmla="*/ 736213 w 2613557"/>
              <a:gd name="connsiteY93" fmla="*/ 36809 h 3874160"/>
              <a:gd name="connsiteX94" fmla="*/ 690200 w 2613557"/>
              <a:gd name="connsiteY94" fmla="*/ 55214 h 3874160"/>
              <a:gd name="connsiteX95" fmla="*/ 644186 w 2613557"/>
              <a:gd name="connsiteY95" fmla="*/ 64416 h 3874160"/>
              <a:gd name="connsiteX96" fmla="*/ 598173 w 2613557"/>
              <a:gd name="connsiteY96" fmla="*/ 101225 h 3874160"/>
              <a:gd name="connsiteX97" fmla="*/ 542957 w 2613557"/>
              <a:gd name="connsiteY97" fmla="*/ 128832 h 387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2613557" h="3874160">
                <a:moveTo>
                  <a:pt x="542957" y="128832"/>
                </a:moveTo>
                <a:lnTo>
                  <a:pt x="542957" y="128832"/>
                </a:lnTo>
                <a:cubicBezTo>
                  <a:pt x="515349" y="138034"/>
                  <a:pt x="488461" y="149774"/>
                  <a:pt x="460133" y="156439"/>
                </a:cubicBezTo>
                <a:cubicBezTo>
                  <a:pt x="436059" y="162103"/>
                  <a:pt x="410907" y="161575"/>
                  <a:pt x="386512" y="165641"/>
                </a:cubicBezTo>
                <a:cubicBezTo>
                  <a:pt x="363265" y="169515"/>
                  <a:pt x="312023" y="186233"/>
                  <a:pt x="294485" y="193248"/>
                </a:cubicBezTo>
                <a:cubicBezTo>
                  <a:pt x="279147" y="199383"/>
                  <a:pt x="263939" y="205853"/>
                  <a:pt x="248472" y="211653"/>
                </a:cubicBezTo>
                <a:cubicBezTo>
                  <a:pt x="239389" y="215059"/>
                  <a:pt x="229540" y="216517"/>
                  <a:pt x="220864" y="220855"/>
                </a:cubicBezTo>
                <a:cubicBezTo>
                  <a:pt x="195239" y="233667"/>
                  <a:pt x="186002" y="246513"/>
                  <a:pt x="165648" y="266866"/>
                </a:cubicBezTo>
                <a:cubicBezTo>
                  <a:pt x="136024" y="355731"/>
                  <a:pt x="187866" y="221907"/>
                  <a:pt x="119634" y="312878"/>
                </a:cubicBezTo>
                <a:cubicBezTo>
                  <a:pt x="107994" y="328398"/>
                  <a:pt x="111990" y="351949"/>
                  <a:pt x="101229" y="368091"/>
                </a:cubicBezTo>
                <a:cubicBezTo>
                  <a:pt x="95094" y="377293"/>
                  <a:pt x="87316" y="385591"/>
                  <a:pt x="82824" y="395698"/>
                </a:cubicBezTo>
                <a:cubicBezTo>
                  <a:pt x="74944" y="413426"/>
                  <a:pt x="80560" y="440151"/>
                  <a:pt x="64418" y="450912"/>
                </a:cubicBezTo>
                <a:lnTo>
                  <a:pt x="36810" y="469316"/>
                </a:lnTo>
                <a:cubicBezTo>
                  <a:pt x="33743" y="481586"/>
                  <a:pt x="32590" y="494501"/>
                  <a:pt x="27608" y="506126"/>
                </a:cubicBezTo>
                <a:cubicBezTo>
                  <a:pt x="23251" y="516291"/>
                  <a:pt x="10766" y="522783"/>
                  <a:pt x="9202" y="533732"/>
                </a:cubicBezTo>
                <a:cubicBezTo>
                  <a:pt x="1381" y="588475"/>
                  <a:pt x="3067" y="644160"/>
                  <a:pt x="0" y="699374"/>
                </a:cubicBezTo>
                <a:cubicBezTo>
                  <a:pt x="3067" y="953970"/>
                  <a:pt x="4736" y="1208587"/>
                  <a:pt x="9202" y="1463163"/>
                </a:cubicBezTo>
                <a:cubicBezTo>
                  <a:pt x="10871" y="1558288"/>
                  <a:pt x="11626" y="1653536"/>
                  <a:pt x="18405" y="1748434"/>
                </a:cubicBezTo>
                <a:cubicBezTo>
                  <a:pt x="20849" y="1782642"/>
                  <a:pt x="31172" y="1815831"/>
                  <a:pt x="36810" y="1849659"/>
                </a:cubicBezTo>
                <a:cubicBezTo>
                  <a:pt x="43443" y="1889456"/>
                  <a:pt x="47780" y="1929634"/>
                  <a:pt x="55216" y="1969288"/>
                </a:cubicBezTo>
                <a:cubicBezTo>
                  <a:pt x="57987" y="1984067"/>
                  <a:pt x="80662" y="2036423"/>
                  <a:pt x="82824" y="2042907"/>
                </a:cubicBezTo>
                <a:cubicBezTo>
                  <a:pt x="86824" y="2054905"/>
                  <a:pt x="88959" y="2067446"/>
                  <a:pt x="92026" y="2079716"/>
                </a:cubicBezTo>
                <a:cubicBezTo>
                  <a:pt x="95094" y="2113458"/>
                  <a:pt x="100590" y="2147066"/>
                  <a:pt x="101229" y="2180941"/>
                </a:cubicBezTo>
                <a:cubicBezTo>
                  <a:pt x="106727" y="2472311"/>
                  <a:pt x="102897" y="2763833"/>
                  <a:pt x="110432" y="3055157"/>
                </a:cubicBezTo>
                <a:cubicBezTo>
                  <a:pt x="114055" y="3195247"/>
                  <a:pt x="113358" y="3208746"/>
                  <a:pt x="147242" y="3303619"/>
                </a:cubicBezTo>
                <a:cubicBezTo>
                  <a:pt x="156057" y="3328300"/>
                  <a:pt x="162516" y="3354112"/>
                  <a:pt x="174850" y="3377237"/>
                </a:cubicBezTo>
                <a:cubicBezTo>
                  <a:pt x="208333" y="3440015"/>
                  <a:pt x="217077" y="3433357"/>
                  <a:pt x="257674" y="3478462"/>
                </a:cubicBezTo>
                <a:cubicBezTo>
                  <a:pt x="273701" y="3496270"/>
                  <a:pt x="288979" y="3514765"/>
                  <a:pt x="303688" y="3533676"/>
                </a:cubicBezTo>
                <a:cubicBezTo>
                  <a:pt x="310478" y="3542406"/>
                  <a:pt x="312201" y="3556337"/>
                  <a:pt x="322093" y="3561283"/>
                </a:cubicBezTo>
                <a:cubicBezTo>
                  <a:pt x="338782" y="3569627"/>
                  <a:pt x="358813" y="3568019"/>
                  <a:pt x="377309" y="3570485"/>
                </a:cubicBezTo>
                <a:cubicBezTo>
                  <a:pt x="404843" y="3574156"/>
                  <a:pt x="432695" y="3575355"/>
                  <a:pt x="460133" y="3579687"/>
                </a:cubicBezTo>
                <a:cubicBezTo>
                  <a:pt x="671306" y="3613029"/>
                  <a:pt x="433408" y="3586218"/>
                  <a:pt x="644186" y="3607294"/>
                </a:cubicBezTo>
                <a:cubicBezTo>
                  <a:pt x="653389" y="3610362"/>
                  <a:pt x="662133" y="3615619"/>
                  <a:pt x="671794" y="3616497"/>
                </a:cubicBezTo>
                <a:cubicBezTo>
                  <a:pt x="729919" y="3621781"/>
                  <a:pt x="789868" y="3612181"/>
                  <a:pt x="846645" y="3625699"/>
                </a:cubicBezTo>
                <a:cubicBezTo>
                  <a:pt x="859990" y="3628876"/>
                  <a:pt x="856122" y="3652093"/>
                  <a:pt x="865050" y="3662508"/>
                </a:cubicBezTo>
                <a:cubicBezTo>
                  <a:pt x="866423" y="3664110"/>
                  <a:pt x="921034" y="3705145"/>
                  <a:pt x="929469" y="3708519"/>
                </a:cubicBezTo>
                <a:cubicBezTo>
                  <a:pt x="987602" y="3731771"/>
                  <a:pt x="998143" y="3724846"/>
                  <a:pt x="1058306" y="3736126"/>
                </a:cubicBezTo>
                <a:cubicBezTo>
                  <a:pt x="1086103" y="3741338"/>
                  <a:pt x="1113476" y="3748605"/>
                  <a:pt x="1141130" y="3754531"/>
                </a:cubicBezTo>
                <a:cubicBezTo>
                  <a:pt x="1156425" y="3757808"/>
                  <a:pt x="1171806" y="3760666"/>
                  <a:pt x="1187144" y="3763733"/>
                </a:cubicBezTo>
                <a:cubicBezTo>
                  <a:pt x="1300377" y="3809026"/>
                  <a:pt x="1170623" y="3762855"/>
                  <a:pt x="1408008" y="3791340"/>
                </a:cubicBezTo>
                <a:cubicBezTo>
                  <a:pt x="1427271" y="3793651"/>
                  <a:pt x="1444681" y="3804040"/>
                  <a:pt x="1463224" y="3809745"/>
                </a:cubicBezTo>
                <a:cubicBezTo>
                  <a:pt x="1484568" y="3816312"/>
                  <a:pt x="1505658" y="3824223"/>
                  <a:pt x="1527642" y="3828149"/>
                </a:cubicBezTo>
                <a:cubicBezTo>
                  <a:pt x="1591701" y="3839588"/>
                  <a:pt x="1656479" y="3846554"/>
                  <a:pt x="1720898" y="3855756"/>
                </a:cubicBezTo>
                <a:cubicBezTo>
                  <a:pt x="1803804" y="3867599"/>
                  <a:pt x="1763908" y="3861390"/>
                  <a:pt x="1840533" y="3874160"/>
                </a:cubicBezTo>
                <a:cubicBezTo>
                  <a:pt x="2027654" y="3871093"/>
                  <a:pt x="2214949" y="3873586"/>
                  <a:pt x="2401896" y="3864958"/>
                </a:cubicBezTo>
                <a:cubicBezTo>
                  <a:pt x="2415600" y="3864326"/>
                  <a:pt x="2428168" y="3855336"/>
                  <a:pt x="2438707" y="3846554"/>
                </a:cubicBezTo>
                <a:cubicBezTo>
                  <a:pt x="2494209" y="3800304"/>
                  <a:pt x="2418802" y="3831716"/>
                  <a:pt x="2484720" y="3809745"/>
                </a:cubicBezTo>
                <a:cubicBezTo>
                  <a:pt x="2496990" y="3800543"/>
                  <a:pt x="2508214" y="3789747"/>
                  <a:pt x="2521531" y="3782138"/>
                </a:cubicBezTo>
                <a:cubicBezTo>
                  <a:pt x="2529953" y="3777325"/>
                  <a:pt x="2542280" y="3779794"/>
                  <a:pt x="2549139" y="3772935"/>
                </a:cubicBezTo>
                <a:cubicBezTo>
                  <a:pt x="2558839" y="3763235"/>
                  <a:pt x="2561409" y="3748396"/>
                  <a:pt x="2567544" y="3736126"/>
                </a:cubicBezTo>
                <a:cubicBezTo>
                  <a:pt x="2570612" y="3717722"/>
                  <a:pt x="2573910" y="3699354"/>
                  <a:pt x="2576747" y="3680913"/>
                </a:cubicBezTo>
                <a:cubicBezTo>
                  <a:pt x="2580045" y="3659475"/>
                  <a:pt x="2582069" y="3637837"/>
                  <a:pt x="2585949" y="3616497"/>
                </a:cubicBezTo>
                <a:cubicBezTo>
                  <a:pt x="2588212" y="3604053"/>
                  <a:pt x="2592084" y="3591957"/>
                  <a:pt x="2595152" y="3579687"/>
                </a:cubicBezTo>
                <a:cubicBezTo>
                  <a:pt x="2598220" y="3552080"/>
                  <a:pt x="2599788" y="3524266"/>
                  <a:pt x="2604355" y="3496867"/>
                </a:cubicBezTo>
                <a:cubicBezTo>
                  <a:pt x="2605950" y="3487299"/>
                  <a:pt x="2613557" y="3478960"/>
                  <a:pt x="2613557" y="3469260"/>
                </a:cubicBezTo>
                <a:cubicBezTo>
                  <a:pt x="2613557" y="3374120"/>
                  <a:pt x="2608775" y="3279026"/>
                  <a:pt x="2604355" y="3183989"/>
                </a:cubicBezTo>
                <a:cubicBezTo>
                  <a:pt x="2599668" y="3083222"/>
                  <a:pt x="2602205" y="3101772"/>
                  <a:pt x="2585949" y="3036753"/>
                </a:cubicBezTo>
                <a:cubicBezTo>
                  <a:pt x="2589017" y="2923258"/>
                  <a:pt x="2596898" y="2809792"/>
                  <a:pt x="2595152" y="2696269"/>
                </a:cubicBezTo>
                <a:cubicBezTo>
                  <a:pt x="2594442" y="2650094"/>
                  <a:pt x="2584079" y="2465123"/>
                  <a:pt x="2567544" y="2374189"/>
                </a:cubicBezTo>
                <a:cubicBezTo>
                  <a:pt x="2565281" y="2361746"/>
                  <a:pt x="2560672" y="2349811"/>
                  <a:pt x="2558341" y="2337380"/>
                </a:cubicBezTo>
                <a:cubicBezTo>
                  <a:pt x="2546987" y="2276826"/>
                  <a:pt x="2546413" y="2226477"/>
                  <a:pt x="2521531" y="2171738"/>
                </a:cubicBezTo>
                <a:cubicBezTo>
                  <a:pt x="2513602" y="2154295"/>
                  <a:pt x="2488157" y="2117079"/>
                  <a:pt x="2475517" y="2098120"/>
                </a:cubicBezTo>
                <a:cubicBezTo>
                  <a:pt x="2467049" y="2055778"/>
                  <a:pt x="2450278" y="1968128"/>
                  <a:pt x="2438707" y="1941681"/>
                </a:cubicBezTo>
                <a:cubicBezTo>
                  <a:pt x="2417234" y="1892602"/>
                  <a:pt x="2391229" y="1845266"/>
                  <a:pt x="2374288" y="1794445"/>
                </a:cubicBezTo>
                <a:cubicBezTo>
                  <a:pt x="2365085" y="1766838"/>
                  <a:pt x="2357488" y="1738643"/>
                  <a:pt x="2346680" y="1711624"/>
                </a:cubicBezTo>
                <a:cubicBezTo>
                  <a:pt x="2339038" y="1692519"/>
                  <a:pt x="2326714" y="1675516"/>
                  <a:pt x="2319072" y="1656411"/>
                </a:cubicBezTo>
                <a:cubicBezTo>
                  <a:pt x="2314375" y="1644668"/>
                  <a:pt x="2316144" y="1630583"/>
                  <a:pt x="2309869" y="1619602"/>
                </a:cubicBezTo>
                <a:cubicBezTo>
                  <a:pt x="2228464" y="1477150"/>
                  <a:pt x="2328552" y="1693776"/>
                  <a:pt x="2263856" y="1564388"/>
                </a:cubicBezTo>
                <a:cubicBezTo>
                  <a:pt x="2259518" y="1555712"/>
                  <a:pt x="2261512" y="1543640"/>
                  <a:pt x="2254653" y="1536781"/>
                </a:cubicBezTo>
                <a:cubicBezTo>
                  <a:pt x="2247794" y="1529922"/>
                  <a:pt x="2236248" y="1530646"/>
                  <a:pt x="2227045" y="1527579"/>
                </a:cubicBezTo>
                <a:cubicBezTo>
                  <a:pt x="2184635" y="1485170"/>
                  <a:pt x="2139186" y="1438057"/>
                  <a:pt x="2089005" y="1407949"/>
                </a:cubicBezTo>
                <a:lnTo>
                  <a:pt x="2042992" y="1380342"/>
                </a:lnTo>
                <a:cubicBezTo>
                  <a:pt x="2026634" y="1347628"/>
                  <a:pt x="2013760" y="1326217"/>
                  <a:pt x="2006181" y="1288320"/>
                </a:cubicBezTo>
                <a:cubicBezTo>
                  <a:pt x="2003114" y="1272983"/>
                  <a:pt x="2000773" y="1257482"/>
                  <a:pt x="1996979" y="1242308"/>
                </a:cubicBezTo>
                <a:cubicBezTo>
                  <a:pt x="1991759" y="1221426"/>
                  <a:pt x="1975701" y="1185569"/>
                  <a:pt x="1969371" y="1168690"/>
                </a:cubicBezTo>
                <a:cubicBezTo>
                  <a:pt x="1965965" y="1159607"/>
                  <a:pt x="1963236" y="1150285"/>
                  <a:pt x="1960168" y="1141083"/>
                </a:cubicBezTo>
                <a:cubicBezTo>
                  <a:pt x="1957100" y="1119611"/>
                  <a:pt x="1953655" y="1098190"/>
                  <a:pt x="1950965" y="1076667"/>
                </a:cubicBezTo>
                <a:cubicBezTo>
                  <a:pt x="1947520" y="1049105"/>
                  <a:pt x="1946330" y="1021246"/>
                  <a:pt x="1941763" y="993847"/>
                </a:cubicBezTo>
                <a:cubicBezTo>
                  <a:pt x="1937114" y="965951"/>
                  <a:pt x="1934235" y="937131"/>
                  <a:pt x="1923357" y="911026"/>
                </a:cubicBezTo>
                <a:cubicBezTo>
                  <a:pt x="1918351" y="899013"/>
                  <a:pt x="1904952" y="892621"/>
                  <a:pt x="1895749" y="883419"/>
                </a:cubicBezTo>
                <a:cubicBezTo>
                  <a:pt x="1889614" y="858880"/>
                  <a:pt x="1892047" y="830384"/>
                  <a:pt x="1877344" y="809801"/>
                </a:cubicBezTo>
                <a:cubicBezTo>
                  <a:pt x="1849742" y="771159"/>
                  <a:pt x="1825614" y="734908"/>
                  <a:pt x="1794520" y="699374"/>
                </a:cubicBezTo>
                <a:cubicBezTo>
                  <a:pt x="1785950" y="689580"/>
                  <a:pt x="1776115" y="680969"/>
                  <a:pt x="1766912" y="671767"/>
                </a:cubicBezTo>
                <a:cubicBezTo>
                  <a:pt x="1716527" y="571001"/>
                  <a:pt x="1758022" y="665165"/>
                  <a:pt x="1730101" y="432507"/>
                </a:cubicBezTo>
                <a:cubicBezTo>
                  <a:pt x="1728945" y="422876"/>
                  <a:pt x="1723685" y="414192"/>
                  <a:pt x="1720898" y="404901"/>
                </a:cubicBezTo>
                <a:cubicBezTo>
                  <a:pt x="1716182" y="389183"/>
                  <a:pt x="1693032" y="303158"/>
                  <a:pt x="1684088" y="285271"/>
                </a:cubicBezTo>
                <a:cubicBezTo>
                  <a:pt x="1677229" y="271553"/>
                  <a:pt x="1664609" y="261468"/>
                  <a:pt x="1656480" y="248462"/>
                </a:cubicBezTo>
                <a:cubicBezTo>
                  <a:pt x="1593312" y="147399"/>
                  <a:pt x="1688682" y="279129"/>
                  <a:pt x="1610466" y="174843"/>
                </a:cubicBezTo>
                <a:cubicBezTo>
                  <a:pt x="1584398" y="96640"/>
                  <a:pt x="1620755" y="191992"/>
                  <a:pt x="1582858" y="128832"/>
                </a:cubicBezTo>
                <a:cubicBezTo>
                  <a:pt x="1577867" y="120514"/>
                  <a:pt x="1578367" y="109704"/>
                  <a:pt x="1573656" y="101225"/>
                </a:cubicBezTo>
                <a:cubicBezTo>
                  <a:pt x="1562913" y="81889"/>
                  <a:pt x="1549115" y="64416"/>
                  <a:pt x="1536845" y="46012"/>
                </a:cubicBezTo>
                <a:cubicBezTo>
                  <a:pt x="1513625" y="11184"/>
                  <a:pt x="1526262" y="26227"/>
                  <a:pt x="1500034" y="0"/>
                </a:cubicBezTo>
                <a:lnTo>
                  <a:pt x="874253" y="9202"/>
                </a:lnTo>
                <a:cubicBezTo>
                  <a:pt x="828104" y="10416"/>
                  <a:pt x="779643" y="20523"/>
                  <a:pt x="736213" y="36809"/>
                </a:cubicBezTo>
                <a:cubicBezTo>
                  <a:pt x="720746" y="42609"/>
                  <a:pt x="706023" y="50467"/>
                  <a:pt x="690200" y="55214"/>
                </a:cubicBezTo>
                <a:cubicBezTo>
                  <a:pt x="675218" y="59708"/>
                  <a:pt x="659524" y="61349"/>
                  <a:pt x="644186" y="64416"/>
                </a:cubicBezTo>
                <a:cubicBezTo>
                  <a:pt x="591441" y="143533"/>
                  <a:pt x="661673" y="50427"/>
                  <a:pt x="598173" y="101225"/>
                </a:cubicBezTo>
                <a:cubicBezTo>
                  <a:pt x="547710" y="141594"/>
                  <a:pt x="552160" y="124231"/>
                  <a:pt x="542957" y="128832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8"/>
          <a:srcRect l="34874" t="55594" r="44713" b="19885"/>
          <a:stretch/>
        </p:blipFill>
        <p:spPr>
          <a:xfrm>
            <a:off x="5101546" y="5037728"/>
            <a:ext cx="1840066" cy="124337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9"/>
          <a:srcRect t="50033" b="43001"/>
          <a:stretch/>
        </p:blipFill>
        <p:spPr>
          <a:xfrm>
            <a:off x="5060617" y="4722519"/>
            <a:ext cx="3634220" cy="298291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6174182" y="4485639"/>
            <a:ext cx="142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1464D"/>
                </a:solidFill>
              </a:rPr>
              <a:t>EHEC </a:t>
            </a:r>
            <a:r>
              <a:rPr lang="en-US" sz="1400" dirty="0" err="1" smtClean="0">
                <a:solidFill>
                  <a:srgbClr val="F1464D"/>
                </a:solidFill>
              </a:rPr>
              <a:t>EspF</a:t>
            </a:r>
            <a:r>
              <a:rPr lang="en-US" sz="1400" dirty="0" smtClean="0">
                <a:solidFill>
                  <a:srgbClr val="F1464D"/>
                </a:solidFill>
              </a:rPr>
              <a:t>(U)</a:t>
            </a:r>
            <a:endParaRPr lang="en-US" sz="1400" dirty="0">
              <a:solidFill>
                <a:srgbClr val="F1464D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784491" y="3299610"/>
            <a:ext cx="3903597" cy="3009709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7137422" y="5117629"/>
            <a:ext cx="1526161" cy="1175809"/>
            <a:chOff x="457200" y="1361938"/>
            <a:chExt cx="1821549" cy="1403386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7"/>
            <a:srcRect l="9721" t="2881" r="49670" b="69309"/>
            <a:stretch/>
          </p:blipFill>
          <p:spPr>
            <a:xfrm>
              <a:off x="457200" y="1361938"/>
              <a:ext cx="1821549" cy="1403386"/>
            </a:xfrm>
            <a:prstGeom prst="rect">
              <a:avLst/>
            </a:prstGeom>
          </p:spPr>
        </p:pic>
        <p:sp>
          <p:nvSpPr>
            <p:cNvPr id="97" name="Rectangle 96"/>
            <p:cNvSpPr/>
            <p:nvPr/>
          </p:nvSpPr>
          <p:spPr>
            <a:xfrm>
              <a:off x="503215" y="1662682"/>
              <a:ext cx="586723" cy="775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ounded Rectangle 86"/>
          <p:cNvSpPr/>
          <p:nvPr/>
        </p:nvSpPr>
        <p:spPr>
          <a:xfrm>
            <a:off x="687963" y="1774947"/>
            <a:ext cx="3069486" cy="2936875"/>
          </a:xfrm>
          <a:prstGeom prst="roundRect">
            <a:avLst>
              <a:gd name="adj" fmla="val 1134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88" name="Group 16"/>
          <p:cNvGrpSpPr>
            <a:grpSpLocks/>
          </p:cNvGrpSpPr>
          <p:nvPr/>
        </p:nvGrpSpPr>
        <p:grpSpPr bwMode="auto">
          <a:xfrm rot="5400000">
            <a:off x="1245968" y="1601116"/>
            <a:ext cx="236537" cy="231775"/>
            <a:chOff x="1420481" y="2655111"/>
            <a:chExt cx="237191" cy="231426"/>
          </a:xfrm>
        </p:grpSpPr>
        <p:sp>
          <p:nvSpPr>
            <p:cNvPr id="89" name="Rectangle 88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9" name="Group 19"/>
          <p:cNvGrpSpPr>
            <a:grpSpLocks/>
          </p:cNvGrpSpPr>
          <p:nvPr/>
        </p:nvGrpSpPr>
        <p:grpSpPr bwMode="auto">
          <a:xfrm>
            <a:off x="743524" y="2648072"/>
            <a:ext cx="1212850" cy="300038"/>
            <a:chOff x="512712" y="2475867"/>
            <a:chExt cx="961061" cy="299729"/>
          </a:xfrm>
        </p:grpSpPr>
        <p:sp>
          <p:nvSpPr>
            <p:cNvPr id="100" name="Rounded Rectangle 99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12712" y="2483797"/>
              <a:ext cx="961061" cy="2537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1" dirty="0">
                  <a:latin typeface="+mn-lt"/>
                  <a:ea typeface="+mn-ea"/>
                  <a:cs typeface="+mn-cs"/>
                </a:rPr>
                <a:t>L. </a:t>
              </a:r>
              <a:r>
                <a:rPr lang="en-US" sz="1050" i="1" dirty="0" err="1">
                  <a:latin typeface="+mn-lt"/>
                  <a:ea typeface="+mn-ea"/>
                  <a:cs typeface="+mn-cs"/>
                </a:rPr>
                <a:t>monocytogenes</a:t>
              </a:r>
              <a:endParaRPr lang="en-US" sz="1050" i="1" dirty="0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2" name="Group 37"/>
          <p:cNvGrpSpPr>
            <a:grpSpLocks/>
          </p:cNvGrpSpPr>
          <p:nvPr/>
        </p:nvGrpSpPr>
        <p:grpSpPr bwMode="auto">
          <a:xfrm>
            <a:off x="902274" y="1295522"/>
            <a:ext cx="928688" cy="300038"/>
            <a:chOff x="535476" y="2475867"/>
            <a:chExt cx="928073" cy="299729"/>
          </a:xfrm>
        </p:grpSpPr>
        <p:sp>
          <p:nvSpPr>
            <p:cNvPr id="103" name="Rounded Rectangle 102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68684" y="2494897"/>
              <a:ext cx="466416" cy="2537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+mn-lt"/>
                  <a:ea typeface="+mn-ea"/>
                  <a:cs typeface="+mn-cs"/>
                </a:rPr>
                <a:t>EPEC</a:t>
              </a:r>
            </a:p>
          </p:txBody>
        </p:sp>
      </p:grpSp>
      <p:sp>
        <p:nvSpPr>
          <p:cNvPr id="105" name="TextBox 40"/>
          <p:cNvSpPr txBox="1">
            <a:spLocks noChangeArrowheads="1"/>
          </p:cNvSpPr>
          <p:nvPr/>
        </p:nvSpPr>
        <p:spPr bwMode="auto">
          <a:xfrm>
            <a:off x="2161162" y="4397497"/>
            <a:ext cx="5270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VopF</a:t>
            </a:r>
          </a:p>
        </p:txBody>
      </p:sp>
      <p:sp>
        <p:nvSpPr>
          <p:cNvPr id="106" name="TextBox 44"/>
          <p:cNvSpPr txBox="1">
            <a:spLocks noChangeArrowheads="1"/>
          </p:cNvSpPr>
          <p:nvPr/>
        </p:nvSpPr>
        <p:spPr bwMode="auto">
          <a:xfrm>
            <a:off x="1162624" y="1809872"/>
            <a:ext cx="3778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Tir</a:t>
            </a:r>
          </a:p>
        </p:txBody>
      </p:sp>
      <p:sp>
        <p:nvSpPr>
          <p:cNvPr id="107" name="TextBox 46"/>
          <p:cNvSpPr txBox="1">
            <a:spLocks noChangeArrowheads="1"/>
          </p:cNvSpPr>
          <p:nvPr/>
        </p:nvSpPr>
        <p:spPr bwMode="auto">
          <a:xfrm>
            <a:off x="1918552" y="1933697"/>
            <a:ext cx="69373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 smtClean="0">
                <a:latin typeface="Lucida Grande" charset="0"/>
                <a:cs typeface="Lucida Grande" charset="0"/>
              </a:rPr>
              <a:t>EspF</a:t>
            </a:r>
            <a:r>
              <a:rPr lang="en-US" sz="1100" dirty="0" smtClean="0">
                <a:latin typeface="Lucida Grande" charset="0"/>
                <a:cs typeface="Lucida Grande" charset="0"/>
              </a:rPr>
              <a:t>(U)</a:t>
            </a:r>
            <a:endParaRPr lang="en-US" sz="1100" dirty="0">
              <a:latin typeface="Lucida Grande" charset="0"/>
              <a:cs typeface="Lucida Grande" charset="0"/>
            </a:endParaRPr>
          </a:p>
        </p:txBody>
      </p:sp>
      <p:sp>
        <p:nvSpPr>
          <p:cNvPr id="109" name="Arc 108"/>
          <p:cNvSpPr/>
          <p:nvPr/>
        </p:nvSpPr>
        <p:spPr>
          <a:xfrm>
            <a:off x="2065912" y="1601910"/>
            <a:ext cx="247650" cy="669925"/>
          </a:xfrm>
          <a:prstGeom prst="arc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0" name="Arc 109"/>
          <p:cNvSpPr/>
          <p:nvPr/>
        </p:nvSpPr>
        <p:spPr>
          <a:xfrm flipH="1">
            <a:off x="2692974" y="1601910"/>
            <a:ext cx="231775" cy="669925"/>
          </a:xfrm>
          <a:prstGeom prst="arc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532512" y="1851147"/>
            <a:ext cx="736600" cy="106363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1262637" y="3841872"/>
            <a:ext cx="1635125" cy="214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/>
                </a:solidFill>
                <a:latin typeface="Lucida Grande"/>
                <a:cs typeface="Lucida Grande"/>
              </a:rPr>
              <a:t>Actin polymerization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 flipV="1">
            <a:off x="2438974" y="4097460"/>
            <a:ext cx="0" cy="352425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Group 78"/>
          <p:cNvGrpSpPr>
            <a:grpSpLocks/>
          </p:cNvGrpSpPr>
          <p:nvPr/>
        </p:nvGrpSpPr>
        <p:grpSpPr bwMode="auto">
          <a:xfrm rot="5400000">
            <a:off x="2373093" y="1596354"/>
            <a:ext cx="238125" cy="230187"/>
            <a:chOff x="1420481" y="2655111"/>
            <a:chExt cx="237191" cy="231426"/>
          </a:xfrm>
        </p:grpSpPr>
        <p:sp>
          <p:nvSpPr>
            <p:cNvPr id="115" name="Rectangle 114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17" name="Group 81"/>
          <p:cNvGrpSpPr>
            <a:grpSpLocks/>
          </p:cNvGrpSpPr>
          <p:nvPr/>
        </p:nvGrpSpPr>
        <p:grpSpPr bwMode="auto">
          <a:xfrm>
            <a:off x="2005587" y="1306635"/>
            <a:ext cx="928687" cy="300037"/>
            <a:chOff x="535476" y="2475867"/>
            <a:chExt cx="928073" cy="299729"/>
          </a:xfrm>
        </p:grpSpPr>
        <p:sp>
          <p:nvSpPr>
            <p:cNvPr id="118" name="Rounded Rectangle 117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59165" y="2483796"/>
              <a:ext cx="468003" cy="2537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latin typeface="+mn-lt"/>
                  <a:ea typeface="+mn-ea"/>
                  <a:cs typeface="+mn-cs"/>
                </a:rPr>
                <a:t>EPEC</a:t>
              </a:r>
            </a:p>
          </p:txBody>
        </p:sp>
      </p:grpSp>
      <p:cxnSp>
        <p:nvCxnSpPr>
          <p:cNvPr id="120" name="Straight Arrow Connector 119"/>
          <p:cNvCxnSpPr/>
          <p:nvPr/>
        </p:nvCxnSpPr>
        <p:spPr>
          <a:xfrm flipH="1">
            <a:off x="2269112" y="2227385"/>
            <a:ext cx="3175" cy="849312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1357887" y="3479922"/>
            <a:ext cx="107950" cy="317500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11"/>
          <p:cNvSpPr txBox="1">
            <a:spLocks noChangeArrowheads="1"/>
          </p:cNvSpPr>
          <p:nvPr/>
        </p:nvSpPr>
        <p:spPr bwMode="auto">
          <a:xfrm>
            <a:off x="1114999" y="1989260"/>
            <a:ext cx="4683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SH2</a:t>
            </a:r>
          </a:p>
        </p:txBody>
      </p:sp>
      <p:sp>
        <p:nvSpPr>
          <p:cNvPr id="124" name="TextBox 114"/>
          <p:cNvSpPr txBox="1">
            <a:spLocks noChangeArrowheads="1"/>
          </p:cNvSpPr>
          <p:nvPr/>
        </p:nvSpPr>
        <p:spPr bwMode="auto">
          <a:xfrm>
            <a:off x="2389762" y="4187947"/>
            <a:ext cx="5143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WH2</a:t>
            </a:r>
          </a:p>
        </p:txBody>
      </p:sp>
      <p:sp>
        <p:nvSpPr>
          <p:cNvPr id="126" name="TextBox 115"/>
          <p:cNvSpPr txBox="1">
            <a:spLocks noChangeArrowheads="1"/>
          </p:cNvSpPr>
          <p:nvPr/>
        </p:nvSpPr>
        <p:spPr bwMode="auto">
          <a:xfrm>
            <a:off x="2211962" y="2525835"/>
            <a:ext cx="10779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GBD C-helix</a:t>
            </a:r>
          </a:p>
        </p:txBody>
      </p:sp>
      <p:sp>
        <p:nvSpPr>
          <p:cNvPr id="128" name="TextBox 116"/>
          <p:cNvSpPr txBox="1">
            <a:spLocks noChangeArrowheads="1"/>
          </p:cNvSpPr>
          <p:nvPr/>
        </p:nvSpPr>
        <p:spPr bwMode="auto">
          <a:xfrm>
            <a:off x="2481837" y="2113085"/>
            <a:ext cx="4730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PDZ</a:t>
            </a:r>
          </a:p>
        </p:txBody>
      </p:sp>
      <p:sp>
        <p:nvSpPr>
          <p:cNvPr id="129" name="TextBox 123"/>
          <p:cNvSpPr txBox="1">
            <a:spLocks noChangeArrowheads="1"/>
          </p:cNvSpPr>
          <p:nvPr/>
        </p:nvSpPr>
        <p:spPr bwMode="auto">
          <a:xfrm>
            <a:off x="2481837" y="1933697"/>
            <a:ext cx="5191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EspI</a:t>
            </a:r>
          </a:p>
        </p:txBody>
      </p:sp>
      <p:grpSp>
        <p:nvGrpSpPr>
          <p:cNvPr id="133" name="Group 128"/>
          <p:cNvGrpSpPr>
            <a:grpSpLocks/>
          </p:cNvGrpSpPr>
          <p:nvPr/>
        </p:nvGrpSpPr>
        <p:grpSpPr bwMode="auto">
          <a:xfrm rot="5400000">
            <a:off x="1230887" y="2960810"/>
            <a:ext cx="238125" cy="231775"/>
            <a:chOff x="1420481" y="2655111"/>
            <a:chExt cx="237191" cy="231426"/>
          </a:xfrm>
        </p:grpSpPr>
        <p:sp>
          <p:nvSpPr>
            <p:cNvPr id="135" name="Rectangle 134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7" name="TextBox 131"/>
          <p:cNvSpPr txBox="1">
            <a:spLocks noChangeArrowheads="1"/>
          </p:cNvSpPr>
          <p:nvPr/>
        </p:nvSpPr>
        <p:spPr bwMode="auto">
          <a:xfrm>
            <a:off x="1091187" y="3195760"/>
            <a:ext cx="5048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Lucida Grande" charset="0"/>
                <a:cs typeface="Lucida Grande" charset="0"/>
              </a:rPr>
              <a:t>ActA</a:t>
            </a:r>
          </a:p>
        </p:txBody>
      </p:sp>
      <p:sp>
        <p:nvSpPr>
          <p:cNvPr id="138" name="TextBox 132"/>
          <p:cNvSpPr txBox="1">
            <a:spLocks noChangeArrowheads="1"/>
          </p:cNvSpPr>
          <p:nvPr/>
        </p:nvSpPr>
        <p:spPr bwMode="auto">
          <a:xfrm>
            <a:off x="886399" y="3511672"/>
            <a:ext cx="5699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>
                <a:solidFill>
                  <a:srgbClr val="FF0000"/>
                </a:solidFill>
                <a:latin typeface="Lucida Grande" charset="0"/>
                <a:cs typeface="Lucida Grande" charset="0"/>
              </a:rPr>
              <a:t>EVH1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1978599" y="3108447"/>
            <a:ext cx="581025" cy="2143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/>
                </a:solidFill>
                <a:latin typeface="Lucida Grande"/>
                <a:cs typeface="Lucida Grande"/>
              </a:rPr>
              <a:t>WASP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2272287" y="3375147"/>
            <a:ext cx="0" cy="427038"/>
          </a:xfrm>
          <a:prstGeom prst="straightConnector1">
            <a:avLst/>
          </a:prstGeom>
          <a:ln w="12700" cmpd="sng">
            <a:solidFill>
              <a:srgbClr val="7E7F7E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3"/>
          <p:cNvGrpSpPr>
            <a:grpSpLocks/>
          </p:cNvGrpSpPr>
          <p:nvPr/>
        </p:nvGrpSpPr>
        <p:grpSpPr bwMode="auto">
          <a:xfrm rot="-5400000">
            <a:off x="2297687" y="4657847"/>
            <a:ext cx="236538" cy="230187"/>
            <a:chOff x="1420481" y="2655111"/>
            <a:chExt cx="237191" cy="231426"/>
          </a:xfrm>
        </p:grpSpPr>
        <p:sp>
          <p:nvSpPr>
            <p:cNvPr id="143" name="Rectangle 142"/>
            <p:cNvSpPr/>
            <p:nvPr/>
          </p:nvSpPr>
          <p:spPr>
            <a:xfrm>
              <a:off x="1467988" y="2747965"/>
              <a:ext cx="189684" cy="45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20481" y="2655111"/>
              <a:ext cx="95014" cy="231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6" name="Group 22"/>
          <p:cNvGrpSpPr>
            <a:grpSpLocks/>
          </p:cNvGrpSpPr>
          <p:nvPr/>
        </p:nvGrpSpPr>
        <p:grpSpPr bwMode="auto">
          <a:xfrm>
            <a:off x="1892874" y="4891210"/>
            <a:ext cx="1041400" cy="300037"/>
            <a:chOff x="480859" y="2475867"/>
            <a:chExt cx="1040419" cy="299729"/>
          </a:xfrm>
        </p:grpSpPr>
        <p:sp>
          <p:nvSpPr>
            <p:cNvPr id="147" name="Rounded Rectangle 146"/>
            <p:cNvSpPr/>
            <p:nvPr/>
          </p:nvSpPr>
          <p:spPr>
            <a:xfrm>
              <a:off x="535476" y="2475867"/>
              <a:ext cx="928073" cy="2997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0859" y="2483796"/>
              <a:ext cx="1040419" cy="2537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1" dirty="0">
                  <a:latin typeface="+mn-lt"/>
                  <a:ea typeface="+mn-ea"/>
                  <a:cs typeface="+mn-cs"/>
                </a:rPr>
                <a:t>Vibrio </a:t>
              </a:r>
              <a:r>
                <a:rPr lang="en-US" sz="1050" i="1" dirty="0" err="1">
                  <a:latin typeface="+mn-lt"/>
                  <a:ea typeface="+mn-ea"/>
                  <a:cs typeface="+mn-cs"/>
                </a:rPr>
                <a:t>cholerae</a:t>
              </a:r>
              <a:endParaRPr lang="en-US" sz="1050" i="1" dirty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9" name="TextBox 127"/>
          <p:cNvSpPr txBox="1">
            <a:spLocks noChangeArrowheads="1"/>
          </p:cNvSpPr>
          <p:nvPr/>
        </p:nvSpPr>
        <p:spPr bwMode="auto">
          <a:xfrm>
            <a:off x="3018467" y="4512491"/>
            <a:ext cx="5826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dirty="0">
                <a:solidFill>
                  <a:srgbClr val="4F4F4F"/>
                </a:solidFill>
                <a:latin typeface="Arial" charset="0"/>
                <a:cs typeface="Arial" charset="0"/>
              </a:rPr>
              <a:t>Host cell</a:t>
            </a:r>
          </a:p>
        </p:txBody>
      </p:sp>
      <p:cxnSp>
        <p:nvCxnSpPr>
          <p:cNvPr id="150" name="Straight Connector 149"/>
          <p:cNvCxnSpPr/>
          <p:nvPr/>
        </p:nvCxnSpPr>
        <p:spPr>
          <a:xfrm>
            <a:off x="0" y="782489"/>
            <a:ext cx="9144000" cy="0"/>
          </a:xfrm>
          <a:prstGeom prst="line">
            <a:avLst/>
          </a:prstGeom>
          <a:ln w="38100" cmpd="sng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0637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91" grpId="0" animBg="1"/>
      <p:bldP spid="91" grpId="1" animBg="1"/>
      <p:bldP spid="94" grpId="0"/>
      <p:bldP spid="8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5|0.6|8.8|0.7|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337</Words>
  <Application>Microsoft Macintosh PowerPoint</Application>
  <PresentationFormat>On-screen Show (4:3)</PresentationFormat>
  <Paragraphs>92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Cell Cycle: A Highly Regulated Process</vt:lpstr>
      <vt:lpstr>Linear Motifs in Cell Cycle:   http://elm.eu.org</vt:lpstr>
      <vt:lpstr>Linear Motifs in Cell Cycle</vt:lpstr>
      <vt:lpstr>Retinoblastoma (pRb): A Cell Cycle Regulator</vt:lpstr>
      <vt:lpstr>LxCxE (pRb) motif:   http://elm.eu.org</vt:lpstr>
      <vt:lpstr>Viral Hijack of Retinoblastoma (pRb)</vt:lpstr>
      <vt:lpstr>How Viruses Hijack Cell Regulation</vt:lpstr>
      <vt:lpstr>Pathogenic Bacteria Exploit Host Actin Polymerization</vt:lpstr>
      <vt:lpstr>Practical 3</vt:lpstr>
      <vt:lpstr>Practical 3</vt:lpstr>
      <vt:lpstr>Practical 3</vt:lpstr>
    </vt:vector>
  </TitlesOfParts>
  <Company>EMBL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Samano</dc:creator>
  <cp:lastModifiedBy>Hugo Samano</cp:lastModifiedBy>
  <cp:revision>39</cp:revision>
  <dcterms:created xsi:type="dcterms:W3CDTF">2019-11-07T13:22:51Z</dcterms:created>
  <dcterms:modified xsi:type="dcterms:W3CDTF">2019-11-08T10:10:36Z</dcterms:modified>
</cp:coreProperties>
</file>